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7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Helvetica Neue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9" roundtripDataSignature="AMtx7mitT/+B/fhamjbqHoixJ3IkFtv+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A6E9FD-DA63-401C-8E46-83A2F1BFEAFF}">
  <a:tblStyle styleId="{C7A6E9FD-DA63-401C-8E46-83A2F1BFEAF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HelveticaNeue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3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2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5.xml"/><Relationship Id="rId35" Type="http://schemas.openxmlformats.org/officeDocument/2006/relationships/font" Target="fonts/HelveticaNeueLight-regular.fntdata"/><Relationship Id="rId12" Type="http://schemas.openxmlformats.org/officeDocument/2006/relationships/slide" Target="slides/slide4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7.xml"/><Relationship Id="rId37" Type="http://schemas.openxmlformats.org/officeDocument/2006/relationships/font" Target="fonts/HelveticaNeueLight-italic.fntdata"/><Relationship Id="rId14" Type="http://schemas.openxmlformats.org/officeDocument/2006/relationships/slide" Target="slides/slide6.xml"/><Relationship Id="rId36" Type="http://schemas.openxmlformats.org/officeDocument/2006/relationships/font" Target="fonts/HelveticaNeueLight-bold.fntdata"/><Relationship Id="rId17" Type="http://schemas.openxmlformats.org/officeDocument/2006/relationships/slide" Target="slides/slide9.xml"/><Relationship Id="rId39" Type="http://customschemas.google.com/relationships/presentationmetadata" Target="metadata"/><Relationship Id="rId16" Type="http://schemas.openxmlformats.org/officeDocument/2006/relationships/slide" Target="slides/slide8.xml"/><Relationship Id="rId38" Type="http://schemas.openxmlformats.org/officeDocument/2006/relationships/font" Target="fonts/HelveticaNeueLight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6" name="Google Shape;22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27" name="Google Shape;22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229" name="Google Shape;22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0" name="Google Shape;23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5" name="Google Shape;325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26" name="Google Shape;326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28" name="Google Shape;328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9" name="Google Shape;329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8" name="Google Shape;338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39" name="Google Shape;339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41" name="Google Shape;341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2" name="Google Shape;342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0" name="Google Shape;350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51" name="Google Shape;351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53" name="Google Shape;353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4" name="Google Shape;354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2" name="Google Shape;362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63" name="Google Shape;363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65" name="Google Shape;365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6" name="Google Shape;366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6" name="Google Shape;376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77" name="Google Shape;377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79" name="Google Shape;379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0" name="Google Shape;380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8" name="Google Shape;388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89" name="Google Shape;389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91" name="Google Shape;391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2" name="Google Shape;392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0" name="Google Shape;400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401" name="Google Shape;401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403" name="Google Shape;403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4" name="Google Shape;404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1" name="Google Shape;411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412" name="Google Shape;412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not talking about specific models today, but more on the framework setup.</a:t>
            </a:r>
            <a:endParaRPr/>
          </a:p>
        </p:txBody>
      </p:sp>
      <p:sp>
        <p:nvSpPr>
          <p:cNvPr id="414" name="Google Shape;414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5" name="Google Shape;415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2" name="Google Shape;422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423" name="Google Shape;423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425" name="Google Shape;425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6" name="Google Shape;426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37" name="Google Shape;237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239" name="Google Shape;23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0" name="Google Shape;24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7" name="Google Shape;247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48" name="Google Shape;248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250" name="Google Shape;250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1" name="Google Shape;251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8" name="Google Shape;258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59" name="Google Shape;259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261" name="Google Shape;261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2" name="Google Shape;262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9" name="Google Shape;269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70" name="Google Shape;270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272" name="Google Shape;272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3" name="Google Shape;273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0" name="Google Shape;280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81" name="Google Shape;281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283" name="Google Shape;283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4" name="Google Shape;284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292" name="Google Shape;292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 many questions in mind, we condense and classify them into 3 types of questions, so to be solved and answered by 3 models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5" name="Google Shape;295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2" name="Google Shape;302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03" name="Google Shape;303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6" name="Google Shape;306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3" name="Google Shape;313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14" name="Google Shape;314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16" name="Google Shape;316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7" name="Google Shape;317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889000" y="1149350"/>
            <a:ext cx="104139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2" type="body"/>
          </p:nvPr>
        </p:nvSpPr>
        <p:spPr>
          <a:xfrm>
            <a:off x="889000" y="3536950"/>
            <a:ext cx="104139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3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idx="1" type="body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1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2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1"/>
          <p:cNvSpPr txBox="1"/>
          <p:nvPr>
            <p:ph idx="3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1"/>
          <p:cNvSpPr txBox="1"/>
          <p:nvPr>
            <p:ph idx="4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1"/>
          <p:cNvSpPr txBox="1"/>
          <p:nvPr>
            <p:ph idx="5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31"/>
          <p:cNvSpPr txBox="1"/>
          <p:nvPr>
            <p:ph idx="6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1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/>
          <p:nvPr>
            <p:ph idx="3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32"/>
          <p:cNvSpPr txBox="1"/>
          <p:nvPr>
            <p:ph idx="4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2"/>
          <p:cNvSpPr txBox="1"/>
          <p:nvPr>
            <p:ph idx="5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2"/>
          <p:cNvSpPr txBox="1"/>
          <p:nvPr>
            <p:ph idx="6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3"/>
          <p:cNvSpPr txBox="1"/>
          <p:nvPr>
            <p:ph idx="2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33"/>
          <p:cNvSpPr txBox="1"/>
          <p:nvPr>
            <p:ph idx="3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3"/>
          <p:cNvSpPr txBox="1"/>
          <p:nvPr>
            <p:ph idx="4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3"/>
          <p:cNvSpPr txBox="1"/>
          <p:nvPr>
            <p:ph idx="5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idx="1" type="body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4"/>
          <p:cNvSpPr txBox="1"/>
          <p:nvPr>
            <p:ph idx="2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3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4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5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/>
          <p:nvPr>
            <p:ph idx="1" type="body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5"/>
          <p:cNvSpPr txBox="1"/>
          <p:nvPr>
            <p:ph idx="2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35"/>
          <p:cNvSpPr txBox="1"/>
          <p:nvPr>
            <p:ph idx="3" type="body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3"/>
          <p:cNvSpPr txBox="1"/>
          <p:nvPr>
            <p:ph idx="3" type="body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/>
          <p:nvPr>
            <p:ph idx="1" type="body"/>
          </p:nvPr>
        </p:nvSpPr>
        <p:spPr>
          <a:xfrm>
            <a:off x="889000" y="1149350"/>
            <a:ext cx="104139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6"/>
          <p:cNvSpPr txBox="1"/>
          <p:nvPr>
            <p:ph idx="2" type="body"/>
          </p:nvPr>
        </p:nvSpPr>
        <p:spPr>
          <a:xfrm>
            <a:off x="889000" y="3536950"/>
            <a:ext cx="104139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6"/>
          <p:cNvSpPr txBox="1"/>
          <p:nvPr>
            <p:ph idx="3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/>
          <p:nvPr>
            <p:ph idx="2" type="pic"/>
          </p:nvPr>
        </p:nvSpPr>
        <p:spPr>
          <a:xfrm>
            <a:off x="1562100" y="-19050"/>
            <a:ext cx="9067500" cy="60483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7"/>
          <p:cNvSpPr txBox="1"/>
          <p:nvPr>
            <p:ph idx="1" type="body"/>
          </p:nvPr>
        </p:nvSpPr>
        <p:spPr>
          <a:xfrm>
            <a:off x="317500" y="4756150"/>
            <a:ext cx="115569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7"/>
          <p:cNvSpPr txBox="1"/>
          <p:nvPr>
            <p:ph idx="3" type="body"/>
          </p:nvPr>
        </p:nvSpPr>
        <p:spPr>
          <a:xfrm>
            <a:off x="317500" y="5721350"/>
            <a:ext cx="115569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7"/>
          <p:cNvSpPr txBox="1"/>
          <p:nvPr>
            <p:ph idx="4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 - 居中">
  <p:cSld name="标题 - 居中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/>
          <p:nvPr>
            <p:ph idx="1" type="body"/>
          </p:nvPr>
        </p:nvSpPr>
        <p:spPr>
          <a:xfrm>
            <a:off x="889000" y="2266950"/>
            <a:ext cx="104139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8"/>
          <p:cNvSpPr txBox="1"/>
          <p:nvPr>
            <p:ph idx="2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 - 垂直">
  <p:cSld name="照片 - 垂直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/>
          <p:nvPr>
            <p:ph idx="2" type="pic"/>
          </p:nvPr>
        </p:nvSpPr>
        <p:spPr>
          <a:xfrm>
            <a:off x="3975100" y="552450"/>
            <a:ext cx="8629500" cy="575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9"/>
          <p:cNvSpPr txBox="1"/>
          <p:nvPr>
            <p:ph idx="1" type="body"/>
          </p:nvPr>
        </p:nvSpPr>
        <p:spPr>
          <a:xfrm>
            <a:off x="825500" y="476250"/>
            <a:ext cx="5111700" cy="2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9"/>
          <p:cNvSpPr txBox="1"/>
          <p:nvPr>
            <p:ph idx="3" type="body"/>
          </p:nvPr>
        </p:nvSpPr>
        <p:spPr>
          <a:xfrm>
            <a:off x="825500" y="3263900"/>
            <a:ext cx="51117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9"/>
          <p:cNvSpPr txBox="1"/>
          <p:nvPr>
            <p:ph idx="4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" type="body"/>
          </p:nvPr>
        </p:nvSpPr>
        <p:spPr>
          <a:xfrm>
            <a:off x="889000" y="1149350"/>
            <a:ext cx="104139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2" type="body"/>
          </p:nvPr>
        </p:nvSpPr>
        <p:spPr>
          <a:xfrm>
            <a:off x="889000" y="3536950"/>
            <a:ext cx="104139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3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 - 顶部对齐">
  <p:cSld name="标题 - 顶部对齐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idx="1" type="body"/>
          </p:nvPr>
        </p:nvSpPr>
        <p:spPr>
          <a:xfrm>
            <a:off x="844550" y="177800"/>
            <a:ext cx="10502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40"/>
          <p:cNvSpPr txBox="1"/>
          <p:nvPr>
            <p:ph idx="2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与项目符号">
  <p:cSld name="标题与项目符号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1"/>
          <p:cNvSpPr txBox="1"/>
          <p:nvPr>
            <p:ph idx="1" type="body"/>
          </p:nvPr>
        </p:nvSpPr>
        <p:spPr>
          <a:xfrm>
            <a:off x="844550" y="177800"/>
            <a:ext cx="10502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41"/>
          <p:cNvSpPr txBox="1"/>
          <p:nvPr>
            <p:ph idx="2" type="body"/>
          </p:nvPr>
        </p:nvSpPr>
        <p:spPr>
          <a:xfrm>
            <a:off x="844550" y="1574800"/>
            <a:ext cx="10502700" cy="46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41"/>
          <p:cNvSpPr txBox="1"/>
          <p:nvPr>
            <p:ph idx="3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、项目符号与照片">
  <p:cSld name="标题、项目符号与照片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2"/>
          <p:cNvSpPr/>
          <p:nvPr>
            <p:ph idx="2" type="pic"/>
          </p:nvPr>
        </p:nvSpPr>
        <p:spPr>
          <a:xfrm>
            <a:off x="5480050" y="1574800"/>
            <a:ext cx="6972300" cy="4647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42"/>
          <p:cNvSpPr txBox="1"/>
          <p:nvPr>
            <p:ph idx="1" type="body"/>
          </p:nvPr>
        </p:nvSpPr>
        <p:spPr>
          <a:xfrm>
            <a:off x="844550" y="177800"/>
            <a:ext cx="10502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42"/>
          <p:cNvSpPr txBox="1"/>
          <p:nvPr>
            <p:ph idx="3" type="body"/>
          </p:nvPr>
        </p:nvSpPr>
        <p:spPr>
          <a:xfrm>
            <a:off x="844550" y="1574800"/>
            <a:ext cx="5111700" cy="46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42"/>
          <p:cNvSpPr txBox="1"/>
          <p:nvPr>
            <p:ph idx="4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项目符号">
  <p:cSld name="项目符号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/>
          <p:nvPr>
            <p:ph idx="1" type="body"/>
          </p:nvPr>
        </p:nvSpPr>
        <p:spPr>
          <a:xfrm>
            <a:off x="844550" y="889000"/>
            <a:ext cx="105027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43"/>
          <p:cNvSpPr txBox="1"/>
          <p:nvPr>
            <p:ph idx="2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 - 3 联">
  <p:cSld name="照片 - 3 联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/>
          <p:nvPr>
            <p:ph idx="2" type="pic"/>
          </p:nvPr>
        </p:nvSpPr>
        <p:spPr>
          <a:xfrm>
            <a:off x="7840670" y="3517900"/>
            <a:ext cx="4198500" cy="28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4"/>
          <p:cNvSpPr/>
          <p:nvPr>
            <p:ph idx="3" type="pic"/>
          </p:nvPr>
        </p:nvSpPr>
        <p:spPr>
          <a:xfrm>
            <a:off x="7645400" y="565150"/>
            <a:ext cx="4165500" cy="277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44"/>
          <p:cNvSpPr/>
          <p:nvPr>
            <p:ph idx="4" type="pic"/>
          </p:nvPr>
        </p:nvSpPr>
        <p:spPr>
          <a:xfrm>
            <a:off x="-152400" y="565150"/>
            <a:ext cx="8601300" cy="573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44"/>
          <p:cNvSpPr txBox="1"/>
          <p:nvPr>
            <p:ph idx="1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文">
  <p:cSld name="引文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5"/>
          <p:cNvSpPr txBox="1"/>
          <p:nvPr>
            <p:ph idx="1" type="body"/>
          </p:nvPr>
        </p:nvSpPr>
        <p:spPr>
          <a:xfrm>
            <a:off x="1193800" y="4476750"/>
            <a:ext cx="98109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45"/>
          <p:cNvSpPr txBox="1"/>
          <p:nvPr>
            <p:ph idx="2" type="body"/>
          </p:nvPr>
        </p:nvSpPr>
        <p:spPr>
          <a:xfrm>
            <a:off x="1193800" y="3006725"/>
            <a:ext cx="9810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45"/>
          <p:cNvSpPr txBox="1"/>
          <p:nvPr>
            <p:ph idx="3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">
  <p:cSld name="照片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6"/>
          <p:cNvSpPr/>
          <p:nvPr>
            <p:ph idx="2" type="pic"/>
          </p:nvPr>
        </p:nvSpPr>
        <p:spPr>
          <a:xfrm>
            <a:off x="0" y="0"/>
            <a:ext cx="12192000" cy="81324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6"/>
          <p:cNvSpPr txBox="1"/>
          <p:nvPr>
            <p:ph idx="1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7"/>
          <p:cNvSpPr txBox="1"/>
          <p:nvPr>
            <p:ph idx="1" type="body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8"/>
          <p:cNvSpPr txBox="1"/>
          <p:nvPr>
            <p:ph idx="1" type="body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9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48"/>
          <p:cNvSpPr txBox="1"/>
          <p:nvPr>
            <p:ph idx="2" type="body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48"/>
          <p:cNvSpPr txBox="1"/>
          <p:nvPr>
            <p:ph idx="3" type="body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28575" spcFirstLastPara="1" rIns="28575" wrap="square" tIns="285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5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8" name="Google Shape;158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idx="1" type="body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4"/>
          <p:cNvSpPr txBox="1"/>
          <p:nvPr>
            <p:ph idx="2" type="body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3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4"/>
          <p:cNvSpPr txBox="1"/>
          <p:nvPr>
            <p:ph idx="4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5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5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52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0" name="Google Shape;170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53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53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54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3" name="Google Shape;183;p54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5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5" name="Google Shape;185;p5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57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01" name="Google Shape;201;p57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2" name="Google Shape;202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5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58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9" name="Google Shape;209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59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5" name="Google Shape;215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0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60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idx="1" type="body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5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5"/>
          <p:cNvSpPr txBox="1"/>
          <p:nvPr>
            <p:ph idx="3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5"/>
          <p:cNvSpPr txBox="1"/>
          <p:nvPr>
            <p:ph idx="4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5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6"/>
          <p:cNvSpPr txBox="1"/>
          <p:nvPr>
            <p:ph idx="2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3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6"/>
          <p:cNvSpPr txBox="1"/>
          <p:nvPr>
            <p:ph idx="4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6"/>
          <p:cNvSpPr txBox="1"/>
          <p:nvPr>
            <p:ph idx="5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7"/>
          <p:cNvSpPr txBox="1"/>
          <p:nvPr>
            <p:ph idx="5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7"/>
          <p:cNvSpPr txBox="1"/>
          <p:nvPr>
            <p:ph idx="6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8"/>
          <p:cNvSpPr txBox="1"/>
          <p:nvPr>
            <p:ph idx="2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8"/>
          <p:cNvSpPr txBox="1"/>
          <p:nvPr>
            <p:ph idx="3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8"/>
          <p:cNvSpPr txBox="1"/>
          <p:nvPr>
            <p:ph idx="4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8"/>
          <p:cNvSpPr txBox="1"/>
          <p:nvPr>
            <p:ph idx="5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8"/>
          <p:cNvSpPr txBox="1"/>
          <p:nvPr>
            <p:ph idx="6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8"/>
          <p:cNvSpPr txBox="1"/>
          <p:nvPr>
            <p:ph idx="7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8"/>
          <p:cNvSpPr txBox="1"/>
          <p:nvPr>
            <p:ph idx="8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9"/>
          <p:cNvSpPr txBox="1"/>
          <p:nvPr>
            <p:ph idx="2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9"/>
          <p:cNvSpPr txBox="1"/>
          <p:nvPr>
            <p:ph idx="3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9"/>
          <p:cNvSpPr txBox="1"/>
          <p:nvPr>
            <p:ph idx="4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idx="1" type="body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0"/>
          <p:cNvSpPr txBox="1"/>
          <p:nvPr>
            <p:ph idx="2" type="body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0"/>
          <p:cNvSpPr txBox="1"/>
          <p:nvPr>
            <p:ph idx="3" type="body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95250" spcFirstLastPara="1" rIns="95250" wrap="square" tIns="476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0" y="3429000"/>
            <a:ext cx="3810000" cy="228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3429000"/>
            <a:ext cx="3810000" cy="228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4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0" y="3429000"/>
            <a:ext cx="3810000" cy="228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mailto:jasmine.mou@bytedance.com" TargetMode="External"/><Relationship Id="rId5" Type="http://schemas.openxmlformats.org/officeDocument/2006/relationships/hyperlink" Target="mailto:jasmine.mou@bytedanc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"/>
          <p:cNvSpPr/>
          <p:nvPr/>
        </p:nvSpPr>
        <p:spPr>
          <a:xfrm>
            <a:off x="743700" y="1730967"/>
            <a:ext cx="10698300" cy="18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5" u="none" cap="none" strike="noStrike">
                <a:solidFill>
                  <a:srgbClr val="3A5B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Practices in Network Traffic across Data Centers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2697900" y="4380433"/>
            <a:ext cx="6791325" cy="159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5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Jasmine Mou</a:t>
            </a:r>
            <a:r>
              <a:rPr b="0" i="0" lang="en-US" sz="1575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1575" u="sng" cap="none" strike="noStrike">
                <a:solidFill>
                  <a:srgbClr val="0563C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jasmine.mou@bytedance.com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5" u="sng" cap="none" strike="noStrike">
              <a:solidFill>
                <a:srgbClr val="0563C1"/>
              </a:solidFill>
              <a:latin typeface="Roboto"/>
              <a:ea typeface="Roboto"/>
              <a:cs typeface="Roboto"/>
              <a:sym typeface="Roboto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5" u="none" cap="none" strike="noStrike">
                <a:solidFill>
                  <a:srgbClr val="375AAE"/>
                </a:solidFill>
                <a:latin typeface="Roboto"/>
                <a:ea typeface="Roboto"/>
                <a:cs typeface="Roboto"/>
                <a:sym typeface="Roboto"/>
              </a:rPr>
              <a:t>System Technologies and Engineering, ByteDance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5" u="none" cap="none" strike="noStrike">
              <a:solidFill>
                <a:srgbClr val="375AA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5" u="none" cap="none" strike="noStrike">
              <a:solidFill>
                <a:srgbClr val="375AA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00" y="4168008"/>
            <a:ext cx="9753600" cy="260226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0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Apps</a:t>
            </a:r>
            <a:r>
              <a:rPr b="1" i="0" lang="en-US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Trend &amp; Forecast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1555200" y="2830700"/>
            <a:ext cx="9337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1. Extract statistical features: hourly P99.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2. Apply time series algorithm</a:t>
            </a:r>
            <a:endParaRPr/>
          </a:p>
          <a:p>
            <a:pPr indent="-2667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Decompose data into trend, seasonality, noise.</a:t>
            </a:r>
            <a:endParaRPr/>
          </a:p>
          <a:p>
            <a:pPr indent="-2667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Cluster to discover series with common patterns.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3. Apply anomaly detection: use change points detection to segment the data.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4. Apply lasso regression over peaks from last trend to forecast.</a:t>
            </a:r>
            <a:endParaRPr/>
          </a:p>
        </p:txBody>
      </p:sp>
      <p:sp>
        <p:nvSpPr>
          <p:cNvPr id="334" name="Google Shape;334;p10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1555200" y="1712900"/>
            <a:ext cx="5899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Workflow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Apps</a:t>
            </a:r>
            <a:r>
              <a:rPr b="1" i="0" lang="en-US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Major Contributors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1555200" y="2906900"/>
            <a:ext cx="9337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1. Extract statistical features: daily max.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2. Calculate statistics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(a) Ratios of unexpected vs overall.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(b) Ring ratios of (a) to reflect the chronological changes.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3. Rank by the statistics calculated in step 2 and pick top N entities (products, services,...).</a:t>
            </a: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555200" y="1712900"/>
            <a:ext cx="5899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Workflow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Apps</a:t>
            </a:r>
            <a:r>
              <a:rPr b="1" i="0" lang="en-US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Resource Projection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1555200" y="2906900"/>
            <a:ext cx="9337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1. Extract statistical features: counts of hosts on both src &amp; dst for each product pair.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2. Fit Regression methods (Linear Regression, Ridge Regression, ...) to project the capacity using historical counts &amp; capacity data for each product pair.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1555200" y="1712900"/>
            <a:ext cx="5899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Workflow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405" y="2524057"/>
            <a:ext cx="11356795" cy="409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3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Pipeline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1555200" y="1348125"/>
            <a:ext cx="5899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Pipeline Diagram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4400555" y="2524057"/>
            <a:ext cx="727057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1. Clean &amp; Aggregate data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Clean &amp; Aggregate: remove negatives; interpolate to fill NA.</a:t>
            </a:r>
            <a:endParaRPr/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Transform: different granularity, traffic data, product pairs data.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2. Apply the algorithm workflow.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3. Save results (calculation, data viz).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4400555" y="1348125"/>
            <a:ext cx="2782774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Data processing steps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Pipeline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4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4"/>
          <p:cNvSpPr/>
          <p:nvPr/>
        </p:nvSpPr>
        <p:spPr>
          <a:xfrm>
            <a:off x="1720050" y="1825300"/>
            <a:ext cx="87519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Computation &amp; Scheduled Jobs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Internal DAG platform designed specifically for machine learning jobs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Update frequency</a:t>
            </a:r>
            <a:endParaRPr/>
          </a:p>
        </p:txBody>
      </p:sp>
      <p:graphicFrame>
        <p:nvGraphicFramePr>
          <p:cNvPr id="385" name="Google Shape;385;p14"/>
          <p:cNvGraphicFramePr/>
          <p:nvPr/>
        </p:nvGraphicFramePr>
        <p:xfrm>
          <a:off x="304800" y="33540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{C7A6E9FD-DA63-401C-8E46-83A2F1BFEAFF}</a:tableStyleId>
              </a:tblPr>
              <a:tblGrid>
                <a:gridCol w="2895600"/>
                <a:gridCol w="2895600"/>
                <a:gridCol w="2895600"/>
                <a:gridCol w="2895600"/>
              </a:tblGrid>
              <a:tr h="8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1F23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Freq/Question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Q1. Trend &amp; Forecast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Q2. Major Contributors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Q3. Resource Projection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Scheduled Jobs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Daily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Daily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On-demand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Pipeline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5"/>
          <p:cNvSpPr/>
          <p:nvPr/>
        </p:nvSpPr>
        <p:spPr>
          <a:xfrm>
            <a:off x="1720050" y="1825300"/>
            <a:ext cx="87519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  <a:endParaRPr/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Input: MySQL, Hive.</a:t>
            </a:r>
            <a:endParaRPr/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/>
          </a:p>
          <a:p>
            <a:pPr indent="-352425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○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HDFS - cached intermediate results.</a:t>
            </a:r>
            <a:endParaRPr/>
          </a:p>
          <a:p>
            <a:pPr indent="-352425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○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MySQL - analytical summary &amp; time series features.</a:t>
            </a:r>
            <a:endParaRPr/>
          </a:p>
          <a:p>
            <a:pPr indent="-352425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○"/>
            </a:pPr>
            <a:r>
              <a:rPr b="0" i="0" lang="en-US" sz="19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Object Storage - data viz.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Output format</a:t>
            </a:r>
            <a:endParaRPr/>
          </a:p>
        </p:txBody>
      </p:sp>
      <p:graphicFrame>
        <p:nvGraphicFramePr>
          <p:cNvPr id="397" name="Google Shape;397;p15"/>
          <p:cNvGraphicFramePr/>
          <p:nvPr/>
        </p:nvGraphicFramePr>
        <p:xfrm>
          <a:off x="304800" y="3990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{C7A6E9FD-DA63-401C-8E46-83A2F1BFEAFF}</a:tableStyleId>
              </a:tblPr>
              <a:tblGrid>
                <a:gridCol w="2895600"/>
                <a:gridCol w="2895600"/>
                <a:gridCol w="2895600"/>
                <a:gridCol w="2895600"/>
              </a:tblGrid>
              <a:tr h="8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Medium/Question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Q1. Trend &amp; Forecast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Q2. Major Contributors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Q3. Resource Projection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Tables in DB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Message subscription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1F23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Customized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1F23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Chatbot</a:t>
                      </a:r>
                      <a:endParaRPr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RESTful API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Pipeline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6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9842" y="1606072"/>
            <a:ext cx="9753600" cy="424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7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1720050" y="2382175"/>
            <a:ext cx="87519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Context &amp; challenges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Network traffic models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Save the cost by increasing the supply &amp; decreasing the demand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Unexpected traffic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Resource planning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Define the problems into 3 model apps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Trend &amp; forecast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Major contributors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Resource projections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Machine learning apps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Data pipeline</a:t>
            </a: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workflow, computing &amp; storage.</a:t>
            </a:r>
            <a:endParaRPr/>
          </a:p>
        </p:txBody>
      </p:sp>
      <p:sp>
        <p:nvSpPr>
          <p:cNvPr id="419" name="Google Shape;419;p17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"/>
          <p:cNvSpPr/>
          <p:nvPr/>
        </p:nvSpPr>
        <p:spPr>
          <a:xfrm>
            <a:off x="1284600" y="2914658"/>
            <a:ext cx="9622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4502216" y="1838140"/>
            <a:ext cx="3187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1243600" y="3055100"/>
            <a:ext cx="97047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Context &amp; Challenge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Problem Definitions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Machine Learning Approaches and Applications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Pipeline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Summary</a:t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/>
          <p:nvPr/>
        </p:nvSpPr>
        <p:spPr>
          <a:xfrm>
            <a:off x="1555200" y="624233"/>
            <a:ext cx="9081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</a:t>
            </a:r>
            <a:r>
              <a:rPr b="1" i="0" lang="en-US" sz="3000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Network traffic model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"/>
          <p:cNvSpPr/>
          <p:nvPr/>
        </p:nvSpPr>
        <p:spPr>
          <a:xfrm>
            <a:off x="1631400" y="2514600"/>
            <a:ext cx="10266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Network traffic flow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Dimensions defining the network traffic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Location: src/dst -- Backbone, data center, group unit location, TOR, server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Time: timestamp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route: capacity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product pairs: compute &amp; storage, Message Queue, Yarn, HDFS,...</a:t>
            </a:r>
            <a:endParaRPr/>
          </a:p>
          <a:p>
            <a:pPr indent="-247650" lvl="1" marL="51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traffic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Top to down: overall traffic </a:t>
            </a:r>
            <a:endParaRPr/>
          </a:p>
          <a:p>
            <a:pPr indent="247650" lvl="0" marL="81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    -&gt; pairs of product from pairs of source and destination </a:t>
            </a:r>
            <a:endParaRPr/>
          </a:p>
          <a:p>
            <a:pPr indent="247650" lvl="0" marL="81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    -&gt; services.</a:t>
            </a:r>
            <a:endParaRPr/>
          </a:p>
          <a:p>
            <a:pPr indent="247650" lvl="0" marL="81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76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950"/>
              <a:buFont typeface="Arial"/>
              <a:buChar char="•"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Bidirectional.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The number of dimensions increases the complexity for network traffic management.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</a:t>
            </a:r>
            <a:r>
              <a:rPr b="1" i="0" lang="en-US" sz="3000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Unexpected traffic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878750" y="2514850"/>
            <a:ext cx="8434500" cy="3836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Delivery goals in Networking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ensure service stability.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catch up with service traffic growth -- may consider the capacity expansion when necessary.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Cross Data Center traffic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Traffic within DC is always more preferable than traffic across DC.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Need to limit and optimize such traffic to save the costs.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Expected vs Unexpected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Expected: predefined list of route location and product pair.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Unexpected: traffic caused by those that are not on the list.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</a:t>
            </a:r>
            <a:r>
              <a:rPr b="1" i="0" lang="en-US" sz="3000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Major Contributors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1878750" y="2363725"/>
            <a:ext cx="8434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When "unexpected" traffic happens, Network engineers need to know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Sudden increase in unexpected traffic in this route.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influence of unexpected traffic vs overall traffic.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time window, especially during the peak hours.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which product pairs are the major contributors.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5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</a:t>
            </a:r>
            <a:r>
              <a:rPr b="1" i="0" lang="en-US" sz="3000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Resource planning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1720050" y="2808425"/>
            <a:ext cx="87519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The need to expand the route capacity ahead of time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Deliver smoother network experience.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Resource planning workflow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Collect the future deployment needs for product pairs.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Check historical traffic data, and servers resource usage and utilization.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Estimate number of servers needed to supply.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Challenge</a:t>
            </a: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mixed deployment on the same server.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Definitions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1104150" y="2469900"/>
            <a:ext cx="10122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We want to Answer 3 Questions: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1. Can we discover the trend in traffic, esp. long-term, and provide forecast to alert when the traffic hit the watermark level in recent future (~60 days)?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2. Can we find out the major contributors to the traffic, so to locate the high priority focus?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3. Can we have a projection tool to check capacity capability when updating the number of servers available for a product pair on src and dst ends?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/>
          <p:nvPr/>
        </p:nvSpPr>
        <p:spPr>
          <a:xfrm>
            <a:off x="1034850" y="1532107"/>
            <a:ext cx="10122300" cy="5057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Statistical features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Quantitative stats: mean/median/mode, variance/std. dev.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Data distribution: shape, kurtosis, skewness.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Regression modeling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Given independent variables Xs, predict the dependant variable 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Time series modeling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Subcategory of regression modeling.</a:t>
            </a: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Variable X are autocorrelated in time.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Anomaly detection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Char char="•"/>
            </a:pPr>
            <a:r>
              <a:rPr b="0" i="0" lang="en-US" sz="22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Identification of unexpected events that are deviated from the observed "normal" events.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Apps</a:t>
            </a:r>
            <a:r>
              <a:rPr b="1" i="0" lang="en-US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T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oolbox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"/>
          <p:cNvSpPr/>
          <p:nvPr/>
        </p:nvSpPr>
        <p:spPr>
          <a:xfrm>
            <a:off x="1555200" y="624225"/>
            <a:ext cx="10287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75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 Apps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1555200" y="1712900"/>
            <a:ext cx="58998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Tools alignments: algorithms &amp; statistical profiling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5956200" y="6351168"/>
            <a:ext cx="279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2" name="Google Shape;322;p9"/>
          <p:cNvGraphicFramePr/>
          <p:nvPr/>
        </p:nvGraphicFramePr>
        <p:xfrm>
          <a:off x="304796" y="273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{C7A6E9FD-DA63-401C-8E46-83A2F1BFEAFF}</a:tableStyleId>
              </a:tblPr>
              <a:tblGrid>
                <a:gridCol w="3656500"/>
                <a:gridCol w="2134700"/>
                <a:gridCol w="2895600"/>
                <a:gridCol w="2895600"/>
              </a:tblGrid>
              <a:tr h="8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Topic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Q1. Trend &amp; Forecast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Q2. Major Contributors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Q3. Resource Projection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1F23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Statistical Features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65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 Series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Anomaly Detection</a:t>
                      </a:r>
                      <a:endParaRPr sz="1100" u="none" cap="none" strike="noStrike"/>
                    </a:p>
                  </a:txBody>
                  <a:tcPr marT="47625" marB="47625" marR="95250" marL="952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1F23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Regressions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endParaRPr sz="1100" u="none" cap="none" strike="noStrike"/>
                    </a:p>
                  </a:txBody>
                  <a:tcPr marT="47625" marB="47625" marR="95250" marL="95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